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791" r:id="rId2"/>
    <p:sldId id="256" r:id="rId3"/>
    <p:sldId id="910" r:id="rId4"/>
    <p:sldId id="912" r:id="rId5"/>
    <p:sldId id="686" r:id="rId6"/>
    <p:sldId id="916" r:id="rId7"/>
    <p:sldId id="918" r:id="rId8"/>
    <p:sldId id="919" r:id="rId9"/>
    <p:sldId id="927" r:id="rId10"/>
    <p:sldId id="920" r:id="rId11"/>
    <p:sldId id="923" r:id="rId12"/>
    <p:sldId id="926" r:id="rId13"/>
    <p:sldId id="922" r:id="rId14"/>
    <p:sldId id="925" r:id="rId15"/>
    <p:sldId id="92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EBD3"/>
    <a:srgbClr val="4473C5"/>
    <a:srgbClr val="330099"/>
    <a:srgbClr val="C218C2"/>
    <a:srgbClr val="0091D1"/>
    <a:srgbClr val="1C95CD"/>
    <a:srgbClr val="FFAAAA"/>
    <a:srgbClr val="3C9D3C"/>
    <a:srgbClr val="FFBA3B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7" autoAdjust="0"/>
    <p:restoredTop sz="79645" autoAdjust="0"/>
  </p:normalViewPr>
  <p:slideViewPr>
    <p:cSldViewPr snapToGrid="0">
      <p:cViewPr>
        <p:scale>
          <a:sx n="75" d="100"/>
          <a:sy n="75" d="100"/>
        </p:scale>
        <p:origin x="59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2C8CA-A521-4254-86A7-6548A9107C3F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F2F013-C680-4F1D-A725-B09F536C3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75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A2E3B"/>
                </a:solidFill>
                <a:effectLst/>
                <a:latin typeface="Helvetica Neue"/>
              </a:rPr>
              <a:t>COSERO hydrological model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856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505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VOTE: Which uncertainty can be reduced with more data? </a:t>
            </a:r>
          </a:p>
          <a:p>
            <a:r>
              <a:rPr lang="en-US" dirty="0"/>
              <a:t>VOTE2: Which of the three generated satellite image is most likely?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16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VOTE: Can you think of other methods?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467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 intuition with simple case?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880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fld id="{9709A697-9556-4636-ADD7-C14036D27B5A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97C9A0B1-3A81-4EE2-BC0F-9246E4367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0"/>
            <a:ext cx="2743200" cy="365125"/>
          </a:xfrm>
        </p:spPr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34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35C72-5A6E-4C5D-A140-0F430B42233B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5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FC8F-4F6E-4D8C-B539-DD061C8756D5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58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32900"/>
            <a:ext cx="12192000" cy="1325563"/>
          </a:xfrm>
        </p:spPr>
        <p:txBody>
          <a:bodyPr/>
          <a:lstStyle>
            <a:lvl1pPr algn="ctr"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358463"/>
            <a:ext cx="12192000" cy="3818500"/>
          </a:xfrm>
        </p:spPr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2pPr>
            <a:lvl3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3pPr>
            <a:lvl4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4pPr>
            <a:lvl5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fld id="{0F6E66B7-9B35-4B7B-9932-B0DB6C7780B0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95F618E1-985E-48A0-8864-543C934DB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0"/>
            <a:ext cx="2743200" cy="365125"/>
          </a:xfrm>
        </p:spPr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696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4678-864D-4970-8E71-CC0335BFB9F7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5630459C-811D-4DC4-9E77-A40A3737A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0"/>
            <a:ext cx="2743200" cy="365125"/>
          </a:xfrm>
        </p:spPr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368195"/>
            <a:ext cx="5181600" cy="38087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368195"/>
            <a:ext cx="5181600" cy="38087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03B7-1D8F-458E-93B0-CB00AB025C6C}" type="datetime1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95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30147"/>
            <a:ext cx="10515600" cy="10417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6611" y="2098062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948168"/>
            <a:ext cx="5157787" cy="324149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098061"/>
            <a:ext cx="5183188" cy="85010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948167"/>
            <a:ext cx="5183188" cy="32414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45CCD-FD48-4957-97BB-996D1D1F5A92}" type="datetime1">
              <a:rPr lang="en-US" smtClean="0"/>
              <a:t>11/29/2023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18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61E08-FE4F-4BA0-9A4F-ABAA1AAD8933}" type="datetime1">
              <a:rPr lang="en-US" smtClean="0"/>
              <a:t>11/29/2023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98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F070D-6507-42AD-8A7A-A1A51651946D}" type="datetime1">
              <a:rPr lang="en-US" smtClean="0"/>
              <a:t>11/29/2023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5686A01-FA10-4E06-92C7-92734750F4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341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B3DE-6B60-4982-9E73-506458BA3016}" type="datetime1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1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C7062-7E19-4F5A-9C80-6631C3BA90C9}" type="datetime1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59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2" y="1042632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368195"/>
            <a:ext cx="12192000" cy="3308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9409E-6722-4D1D-BF68-530DA15E46E8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A5686A01-FA10-4E06-92C7-92734750F4C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96E69C-EA8C-4B37-8F1F-BD0C3836FBCC}"/>
              </a:ext>
            </a:extLst>
          </p:cNvPr>
          <p:cNvSpPr/>
          <p:nvPr userDrawn="1"/>
        </p:nvSpPr>
        <p:spPr>
          <a:xfrm>
            <a:off x="0" y="-1"/>
            <a:ext cx="12192000" cy="1018800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MU Sans Serif"/>
              <a:ea typeface="+mn-ea"/>
              <a:cs typeface="+mn-cs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DB37FD6-FFD6-4A3C-9780-6C460EED70A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11197" cy="1018799"/>
          </a:xfrm>
          <a:prstGeom prst="rect">
            <a:avLst/>
          </a:prstGeom>
        </p:spPr>
      </p:pic>
      <p:pic>
        <p:nvPicPr>
          <p:cNvPr id="9" name="Picture 8" descr="Icon&#10;&#10;Description automatically generated with low confidence">
            <a:extLst>
              <a:ext uri="{FF2B5EF4-FFF2-40B4-BE49-F238E27FC236}">
                <a16:creationId xmlns:a16="http://schemas.microsoft.com/office/drawing/2014/main" id="{649FCEFC-7013-4222-9013-007F01EDB2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7044" b="27229"/>
          <a:stretch/>
        </p:blipFill>
        <p:spPr>
          <a:xfrm>
            <a:off x="9810109" y="139405"/>
            <a:ext cx="2381891" cy="739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DF48FB-FA9B-4BA8-9E58-F2CC58B0160A}"/>
              </a:ext>
            </a:extLst>
          </p:cNvPr>
          <p:cNvSpPr txBox="1"/>
          <p:nvPr userDrawn="1"/>
        </p:nvSpPr>
        <p:spPr>
          <a:xfrm>
            <a:off x="-2" y="371432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ML for Earth &amp; Env Sci (Week 9, FA2023)</a:t>
            </a:r>
          </a:p>
        </p:txBody>
      </p:sp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73B6DC2F-9988-447F-A7C3-709BC237347B}"/>
              </a:ext>
            </a:extLst>
          </p:cNvPr>
          <p:cNvSpPr txBox="1">
            <a:spLocks/>
          </p:cNvSpPr>
          <p:nvPr userDrawn="1"/>
        </p:nvSpPr>
        <p:spPr>
          <a:xfrm>
            <a:off x="4724400" y="-194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686A01-FA10-4E06-92C7-92734750F4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Sans Serif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MU Sans Serif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82621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ree, outdoor, sky, lush&#10;&#10;Description automatically generated">
            <a:extLst>
              <a:ext uri="{FF2B5EF4-FFF2-40B4-BE49-F238E27FC236}">
                <a16:creationId xmlns:a16="http://schemas.microsoft.com/office/drawing/2014/main" id="{93BAAFDB-50B7-4E78-AD89-329B4A3ED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269" y="3614850"/>
            <a:ext cx="4837053" cy="3243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557CCE-FCA5-4EA9-84D7-D1726F5738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Min 60-75: Break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B5D72-1FCE-4876-B2D9-9D757C5C9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A picture containing table, cup, sitting, indoor&#10;&#10;Description automatically generated">
            <a:extLst>
              <a:ext uri="{FF2B5EF4-FFF2-40B4-BE49-F238E27FC236}">
                <a16:creationId xmlns:a16="http://schemas.microsoft.com/office/drawing/2014/main" id="{7D264572-6C9E-4B6C-95B4-03276295BA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62" b="27556"/>
          <a:stretch/>
        </p:blipFill>
        <p:spPr>
          <a:xfrm>
            <a:off x="21351" y="3614850"/>
            <a:ext cx="3768329" cy="3243150"/>
          </a:xfrm>
          <a:prstGeom prst="rect">
            <a:avLst/>
          </a:prstGeom>
        </p:spPr>
      </p:pic>
      <p:pic>
        <p:nvPicPr>
          <p:cNvPr id="8" name="Picture 7" descr="A pile of green and red apples&#10;&#10;Description automatically generated with low confidence">
            <a:extLst>
              <a:ext uri="{FF2B5EF4-FFF2-40B4-BE49-F238E27FC236}">
                <a16:creationId xmlns:a16="http://schemas.microsoft.com/office/drawing/2014/main" id="{18CB289A-2A53-4076-A274-ECB92EF00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799" y="3614850"/>
            <a:ext cx="4324201" cy="324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365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6C912-DE6F-87F5-6482-DF23BE939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5686" y="1042632"/>
            <a:ext cx="6196312" cy="1325563"/>
          </a:xfrm>
        </p:spPr>
        <p:txBody>
          <a:bodyPr>
            <a:noAutofit/>
          </a:bodyPr>
          <a:lstStyle/>
          <a:p>
            <a:r>
              <a:rPr lang="en-US" sz="3200" dirty="0"/>
              <a:t>Spread-Skill Plot and CRPS*</a:t>
            </a:r>
            <a:br>
              <a:rPr lang="en-US" sz="3200" dirty="0"/>
            </a:br>
            <a:r>
              <a:rPr lang="en-US" sz="3200" dirty="0"/>
              <a:t>evaluate the generated distribution</a:t>
            </a:r>
            <a:br>
              <a:rPr lang="en-US" sz="3200" dirty="0"/>
            </a:br>
            <a:r>
              <a:rPr lang="en-US" sz="3200" dirty="0"/>
              <a:t>*(Continuous Ranked Prob. Score)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89BF27-E74F-C131-4864-146897D2B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6394E0-4CE1-D202-49B1-6CD6F2A36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530" y="2368194"/>
            <a:ext cx="5457468" cy="44898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677489-D19E-24A9-444A-6296D3BB6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014932"/>
            <a:ext cx="5995685" cy="584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851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C07F5-85F8-4FB5-C3A8-74E567A12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14869"/>
            <a:ext cx="12192000" cy="1339392"/>
          </a:xfrm>
        </p:spPr>
        <p:txBody>
          <a:bodyPr>
            <a:normAutofit fontScale="90000"/>
          </a:bodyPr>
          <a:lstStyle/>
          <a:p>
            <a:r>
              <a:rPr lang="en-US" dirty="0"/>
              <a:t>1) Generative Adversarial Nets pit a generator (fed noise) against a discriminator (fed the fake or real images)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78D331-0777-4769-364E-50CB2586B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74DBF6-1D09-18FB-B8F8-5295E1DFB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005" y="2354261"/>
            <a:ext cx="8279989" cy="4503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E20074-90A8-1FEC-E504-94D5C9FA423B}"/>
              </a:ext>
            </a:extLst>
          </p:cNvPr>
          <p:cNvSpPr txBox="1"/>
          <p:nvPr/>
        </p:nvSpPr>
        <p:spPr>
          <a:xfrm>
            <a:off x="5484865" y="6488668"/>
            <a:ext cx="6707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Géron</a:t>
            </a:r>
            <a:r>
              <a:rPr lang="en-US" i="1" dirty="0"/>
              <a:t> textbook</a:t>
            </a:r>
          </a:p>
        </p:txBody>
      </p:sp>
    </p:spTree>
    <p:extLst>
      <p:ext uri="{BB962C8B-B14F-4D97-AF65-F5344CB8AC3E}">
        <p14:creationId xmlns:p14="http://schemas.microsoft.com/office/powerpoint/2010/main" val="49213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7C71D-15C1-EE28-2B9C-DDBD1A0A3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042632"/>
            <a:ext cx="12192000" cy="1106208"/>
          </a:xfrm>
        </p:spPr>
        <p:txBody>
          <a:bodyPr>
            <a:noAutofit/>
          </a:bodyPr>
          <a:lstStyle/>
          <a:p>
            <a:r>
              <a:rPr lang="en-US" sz="3200" dirty="0"/>
              <a:t>2) Diffusion Probabilistic Models smoothly perturb data by adding noise, then reverse this process to generate new data from noise.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2CC81E-7FC0-A621-651E-B5E5F462B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12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861DD32-012F-D592-064E-000279588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148840"/>
            <a:ext cx="12192000" cy="314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9D5A786D-D714-12D0-7F30-81478BBA9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5295266"/>
            <a:ext cx="4693586" cy="160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>
            <a:extLst>
              <a:ext uri="{FF2B5EF4-FFF2-40B4-BE49-F238E27FC236}">
                <a16:creationId xmlns:a16="http://schemas.microsoft.com/office/drawing/2014/main" id="{FDD6AD9D-476C-62B5-C8BE-2EB483E38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584" y="5295265"/>
            <a:ext cx="4475522" cy="160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D5AF9D-049D-4042-C649-EEF292061538}"/>
              </a:ext>
            </a:extLst>
          </p:cNvPr>
          <p:cNvSpPr txBox="1"/>
          <p:nvPr/>
        </p:nvSpPr>
        <p:spPr>
          <a:xfrm>
            <a:off x="5484865" y="6488668"/>
            <a:ext cx="6707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Yang et al. (2022)</a:t>
            </a:r>
          </a:p>
        </p:txBody>
      </p:sp>
    </p:spTree>
    <p:extLst>
      <p:ext uri="{BB962C8B-B14F-4D97-AF65-F5344CB8AC3E}">
        <p14:creationId xmlns:p14="http://schemas.microsoft.com/office/powerpoint/2010/main" val="3556817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6C912-DE6F-87F5-6482-DF23BE939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8882" y="1042632"/>
            <a:ext cx="3513115" cy="3264710"/>
          </a:xfrm>
        </p:spPr>
        <p:txBody>
          <a:bodyPr>
            <a:noAutofit/>
          </a:bodyPr>
          <a:lstStyle/>
          <a:p>
            <a:r>
              <a:rPr lang="en-US" sz="3600" dirty="0"/>
              <a:t>3) Variational Autoencoders probabilistically encode/decode data from </a:t>
            </a:r>
            <a:r>
              <a:rPr lang="en-US" sz="3600" i="1" dirty="0"/>
              <a:t>latent representations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89BF27-E74F-C131-4864-146897D2B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98E863-ACEE-5B3F-25DF-5C85F2698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1042632"/>
            <a:ext cx="8678885" cy="58153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224FD6-9C64-8D9F-F4F1-C71889A1B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463" y="4317357"/>
            <a:ext cx="4092536" cy="255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08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8CC07F-8642-12FF-564F-4DD089C18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FC92D8-18D9-09DA-94EA-8183401FE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721" y="2114742"/>
            <a:ext cx="5521728" cy="4373926"/>
          </a:xfrm>
          <a:prstGeom prst="rect">
            <a:avLst/>
          </a:prstGeom>
        </p:spPr>
      </p:pic>
      <p:pic>
        <p:nvPicPr>
          <p:cNvPr id="6146" name="Picture 2" descr="Details are in the caption following the image">
            <a:extLst>
              <a:ext uri="{FF2B5EF4-FFF2-40B4-BE49-F238E27FC236}">
                <a16:creationId xmlns:a16="http://schemas.microsoft.com/office/drawing/2014/main" id="{0D3F8080-218D-154E-FF2D-FA4CEB3CC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440" y="1038463"/>
            <a:ext cx="6766560" cy="581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8DF685-E3EA-5C36-73D7-0747F2017406}"/>
              </a:ext>
            </a:extLst>
          </p:cNvPr>
          <p:cNvSpPr txBox="1"/>
          <p:nvPr/>
        </p:nvSpPr>
        <p:spPr>
          <a:xfrm>
            <a:off x="1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Géron</a:t>
            </a:r>
            <a:r>
              <a:rPr lang="en-US" i="1" dirty="0"/>
              <a:t> textbook, Behrens et al. (2022)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2953099-AD8D-F6C4-CE95-4E8C3C7D0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042632"/>
            <a:ext cx="5424009" cy="1072110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manifold or “Latent space”</a:t>
            </a:r>
            <a:endParaRPr lang="en-US" dirty="0">
              <a:solidFill>
                <a:srgbClr val="D9EB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605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17026-8303-FFBF-1375-5CD1D504E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042632"/>
            <a:ext cx="5424009" cy="2493048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manifolds can be used for e.g., </a:t>
            </a:r>
            <a:br>
              <a:rPr lang="en-US" dirty="0"/>
            </a:br>
            <a:r>
              <a:rPr lang="en-US" dirty="0">
                <a:solidFill>
                  <a:srgbClr val="4473C5"/>
                </a:solidFill>
              </a:rPr>
              <a:t>scientific analysis</a:t>
            </a:r>
            <a:r>
              <a:rPr lang="en-US" dirty="0"/>
              <a:t> and </a:t>
            </a:r>
            <a:r>
              <a:rPr lang="en-US" dirty="0">
                <a:solidFill>
                  <a:srgbClr val="D9EBD3"/>
                </a:solidFill>
              </a:rPr>
              <a:t>semi-supervised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8CC07F-8642-12FF-564F-4DD089C18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01CF01-6A38-53BE-F005-299536743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" y="3535680"/>
            <a:ext cx="5424009" cy="3322320"/>
          </a:xfrm>
          <a:prstGeom prst="rect">
            <a:avLst/>
          </a:prstGeom>
          <a:ln w="57150">
            <a:solidFill>
              <a:srgbClr val="D9EBD3"/>
            </a:solidFill>
          </a:ln>
        </p:spPr>
      </p:pic>
      <p:pic>
        <p:nvPicPr>
          <p:cNvPr id="8" name="Picture 2" descr="Details are in the caption following the image">
            <a:extLst>
              <a:ext uri="{FF2B5EF4-FFF2-40B4-BE49-F238E27FC236}">
                <a16:creationId xmlns:a16="http://schemas.microsoft.com/office/drawing/2014/main" id="{D69225FC-F178-DF07-629E-3E0620D44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288" y="1042632"/>
            <a:ext cx="6761712" cy="5815368"/>
          </a:xfrm>
          <a:prstGeom prst="rect">
            <a:avLst/>
          </a:prstGeom>
          <a:noFill/>
          <a:ln w="57150">
            <a:solidFill>
              <a:srgbClr val="33009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209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16C7CF-C9AD-402D-B1D3-EA17ED29E245}"/>
              </a:ext>
            </a:extLst>
          </p:cNvPr>
          <p:cNvSpPr/>
          <p:nvPr/>
        </p:nvSpPr>
        <p:spPr>
          <a:xfrm>
            <a:off x="0" y="-1"/>
            <a:ext cx="12192000" cy="1018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50C51A0F-DE65-4DD8-AF36-9706BB26E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11197" cy="1018799"/>
          </a:xfrm>
          <a:prstGeom prst="rect">
            <a:avLst/>
          </a:prstGeom>
        </p:spPr>
      </p:pic>
      <p:pic>
        <p:nvPicPr>
          <p:cNvPr id="12" name="Picture 11" descr="Icon&#10;&#10;Description automatically generated with low confidence">
            <a:extLst>
              <a:ext uri="{FF2B5EF4-FFF2-40B4-BE49-F238E27FC236}">
                <a16:creationId xmlns:a16="http://schemas.microsoft.com/office/drawing/2014/main" id="{9C72AAB3-16B0-469E-961C-93A20A58C5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7044" b="27229"/>
          <a:stretch/>
        </p:blipFill>
        <p:spPr>
          <a:xfrm>
            <a:off x="9810109" y="139405"/>
            <a:ext cx="2381891" cy="7399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36F0208-B091-4A8E-B00F-31B1AEF44E7D}"/>
              </a:ext>
            </a:extLst>
          </p:cNvPr>
          <p:cNvSpPr txBox="1"/>
          <p:nvPr/>
        </p:nvSpPr>
        <p:spPr>
          <a:xfrm>
            <a:off x="-2" y="371432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ML for Earth &amp; Env Sci (Week 7, SP2022)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D8FF54A-18CE-4A3A-B2EA-52A0A2C3D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-1944"/>
            <a:ext cx="2743200" cy="365125"/>
          </a:xfrm>
        </p:spPr>
        <p:txBody>
          <a:bodyPr/>
          <a:lstStyle/>
          <a:p>
            <a:pPr algn="ctr"/>
            <a:fld id="{A5686A01-FA10-4E06-92C7-92734750F4C6}" type="slidenum">
              <a:rPr lang="en-US" smtClean="0"/>
              <a:pPr algn="ctr"/>
              <a:t>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DA628A-64D9-409C-9EE5-F72C664B46BC}"/>
              </a:ext>
            </a:extLst>
          </p:cNvPr>
          <p:cNvSpPr txBox="1"/>
          <p:nvPr/>
        </p:nvSpPr>
        <p:spPr>
          <a:xfrm>
            <a:off x="7868093" y="1027050"/>
            <a:ext cx="43239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How can we </a:t>
            </a:r>
            <a:br>
              <a:rPr lang="en-US" sz="3000" dirty="0"/>
            </a:br>
            <a:r>
              <a:rPr lang="en-US" sz="3000" dirty="0"/>
              <a:t>add &amp; evaluate </a:t>
            </a:r>
            <a:r>
              <a:rPr lang="en-US" sz="3000" b="1" dirty="0"/>
              <a:t>uncertainty</a:t>
            </a:r>
            <a:r>
              <a:rPr lang="en-US" sz="3000" dirty="0"/>
              <a:t> </a:t>
            </a:r>
            <a:br>
              <a:rPr lang="en-US" sz="3000" dirty="0"/>
            </a:br>
            <a:r>
              <a:rPr lang="en-US" sz="3000" dirty="0"/>
              <a:t>in our ML predictions?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B444F1-414A-4203-B7FC-2DEE7FB4C090}"/>
              </a:ext>
            </a:extLst>
          </p:cNvPr>
          <p:cNvSpPr txBox="1"/>
          <p:nvPr/>
        </p:nvSpPr>
        <p:spPr>
          <a:xfrm>
            <a:off x="5747676" y="6488668"/>
            <a:ext cx="6442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 u="sng" dirty="0"/>
              <a:t>Source</a:t>
            </a:r>
            <a:r>
              <a:rPr lang="en-US" i="1" dirty="0"/>
              <a:t>: Leinonen et al. (2020)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DCF08-9C83-CE1C-2130-82FDBFF03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820" y="1044126"/>
            <a:ext cx="7884913" cy="4979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0509FF-D7A9-C4FD-FA30-AE910BBF6AB2}"/>
              </a:ext>
            </a:extLst>
          </p:cNvPr>
          <p:cNvSpPr txBox="1"/>
          <p:nvPr/>
        </p:nvSpPr>
        <p:spPr>
          <a:xfrm>
            <a:off x="7866762" y="3891959"/>
            <a:ext cx="4323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Generated rain rates from the </a:t>
            </a:r>
            <a:r>
              <a:rPr lang="en-US" i="1" dirty="0" err="1"/>
              <a:t>downsampled</a:t>
            </a:r>
            <a:r>
              <a:rPr lang="en-US" i="1" dirty="0"/>
              <a:t> version of the real satellite image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0273B7F-1472-4116-9D8A-87406E3D27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820" y="6032396"/>
            <a:ext cx="7884913" cy="82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05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E816-71E6-4789-81A4-C7C5659E7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042633"/>
            <a:ext cx="12192000" cy="983018"/>
          </a:xfrm>
        </p:spPr>
        <p:txBody>
          <a:bodyPr/>
          <a:lstStyle/>
          <a:p>
            <a:r>
              <a:rPr lang="en-US" dirty="0"/>
              <a:t>In-class Peer Review: Friday, Dec 8</a:t>
            </a:r>
            <a:r>
              <a:rPr lang="en-US" baseline="30000" dirty="0"/>
              <a:t>th</a:t>
            </a:r>
            <a:r>
              <a:rPr lang="en-US" dirty="0"/>
              <a:t>, 2PM-4PM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4E4BB1-F0A7-450A-9EFA-9C5C6FC08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BCA04A-39F0-4E46-A24E-CE0AB551D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8904"/>
            <a:ext cx="5267325" cy="838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14B67A-D007-468D-976D-06527D656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17104"/>
            <a:ext cx="12192000" cy="250462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5EB457D-0278-4721-9A27-E528E0D68D50}"/>
              </a:ext>
            </a:extLst>
          </p:cNvPr>
          <p:cNvSpPr txBox="1">
            <a:spLocks/>
          </p:cNvSpPr>
          <p:nvPr/>
        </p:nvSpPr>
        <p:spPr>
          <a:xfrm>
            <a:off x="2" y="5874982"/>
            <a:ext cx="12191998" cy="983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Submit first draft of your project by Thursday, </a:t>
            </a:r>
            <a:r>
              <a:rPr lang="en-US" b="1" dirty="0"/>
              <a:t>Dec 7</a:t>
            </a:r>
            <a:r>
              <a:rPr lang="en-US" b="1" baseline="30000" dirty="0"/>
              <a:t>th</a:t>
            </a:r>
            <a:r>
              <a:rPr lang="en-US" b="1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3078C5-8557-4B23-05AA-F76D0DC39337}"/>
              </a:ext>
            </a:extLst>
          </p:cNvPr>
          <p:cNvSpPr txBox="1"/>
          <p:nvPr/>
        </p:nvSpPr>
        <p:spPr>
          <a:xfrm>
            <a:off x="5267325" y="2101441"/>
            <a:ext cx="6924673" cy="1015663"/>
          </a:xfrm>
          <a:prstGeom prst="rect">
            <a:avLst/>
          </a:prstGeom>
          <a:noFill/>
          <a:ln w="28575">
            <a:solidFill>
              <a:srgbClr val="0091D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Please use the same GitHub username as you used to fork the course’s repository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30919E-9AB0-C164-4CA7-CD3DFF34C16F}"/>
              </a:ext>
            </a:extLst>
          </p:cNvPr>
          <p:cNvSpPr/>
          <p:nvPr/>
        </p:nvSpPr>
        <p:spPr>
          <a:xfrm>
            <a:off x="5943600" y="5252720"/>
            <a:ext cx="782320" cy="294640"/>
          </a:xfrm>
          <a:prstGeom prst="rect">
            <a:avLst/>
          </a:prstGeom>
          <a:noFill/>
          <a:ln w="19050">
            <a:solidFill>
              <a:srgbClr val="009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521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C6239-8907-4A57-A723-BEEF915D5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Presentations in room 2138 </a:t>
            </a:r>
            <a:br>
              <a:rPr lang="en-US" dirty="0"/>
            </a:br>
            <a:r>
              <a:rPr lang="en-US" dirty="0"/>
              <a:t>Friday, Dec 15</a:t>
            </a:r>
            <a:r>
              <a:rPr lang="en-US" baseline="30000" dirty="0"/>
              <a:t>th</a:t>
            </a:r>
            <a:r>
              <a:rPr lang="en-US" dirty="0"/>
              <a:t> from 2PM to 4PM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64522C-45E9-48E6-AE64-6016EBEDD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0C6CCE-B381-4BEE-99A6-AA0F0883E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2563469"/>
            <a:ext cx="12192000" cy="6968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8969C6-F13F-402F-AF09-61C8A2FD87D5}"/>
              </a:ext>
            </a:extLst>
          </p:cNvPr>
          <p:cNvSpPr txBox="1"/>
          <p:nvPr/>
        </p:nvSpPr>
        <p:spPr>
          <a:xfrm>
            <a:off x="0" y="3455581"/>
            <a:ext cx="1219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u="sng" dirty="0"/>
              <a:t>4min presentations + 1min Q&amp;A</a:t>
            </a:r>
          </a:p>
          <a:p>
            <a:pPr algn="l"/>
            <a:endParaRPr lang="en-US" sz="3000" dirty="0"/>
          </a:p>
          <a:p>
            <a:pPr algn="l"/>
            <a:r>
              <a:rPr lang="en-US" sz="3000" dirty="0"/>
              <a:t>Tip = 1 slide/minute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Scientific question: What’s our goal and why do we care?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Dataset: Characteristics, challenges, training/validation/test split, etc.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Methodology: Which ML algorithm(s) did you choose and why?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Results: What are your findings and how does it answer the sci. question?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F6A147-573C-8D4F-E479-59236884BD3B}"/>
              </a:ext>
            </a:extLst>
          </p:cNvPr>
          <p:cNvSpPr txBox="1"/>
          <p:nvPr/>
        </p:nvSpPr>
        <p:spPr>
          <a:xfrm>
            <a:off x="10775950" y="1042632"/>
            <a:ext cx="1416048" cy="1015663"/>
          </a:xfrm>
          <a:prstGeom prst="rect">
            <a:avLst/>
          </a:prstGeom>
          <a:noFill/>
          <a:ln w="28575">
            <a:solidFill>
              <a:srgbClr val="0091D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Please register</a:t>
            </a:r>
          </a:p>
        </p:txBody>
      </p:sp>
    </p:spTree>
    <p:extLst>
      <p:ext uri="{BB962C8B-B14F-4D97-AF65-F5344CB8AC3E}">
        <p14:creationId xmlns:p14="http://schemas.microsoft.com/office/powerpoint/2010/main" val="2323898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1E10A-3459-4F37-B2D1-3F864BD5CB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31359"/>
            <a:ext cx="12192000" cy="1765004"/>
          </a:xfrm>
        </p:spPr>
        <p:txBody>
          <a:bodyPr>
            <a:normAutofit/>
          </a:bodyPr>
          <a:lstStyle/>
          <a:p>
            <a:r>
              <a:rPr lang="en-US" dirty="0"/>
              <a:t>Min 80-105: Introduction to Generative 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51D8F-8562-4A80-A9B3-5D34DC991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5</a:t>
            </a:fld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938649D-351C-4F26-B22E-257FBE0817E2}"/>
              </a:ext>
            </a:extLst>
          </p:cNvPr>
          <p:cNvSpPr txBox="1">
            <a:spLocks/>
          </p:cNvSpPr>
          <p:nvPr/>
        </p:nvSpPr>
        <p:spPr>
          <a:xfrm>
            <a:off x="0" y="3462597"/>
            <a:ext cx="12192001" cy="2796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Learning Objectives</a:t>
            </a:r>
            <a:r>
              <a:rPr lang="en-US" dirty="0"/>
              <a:t> (</a:t>
            </a:r>
            <a:r>
              <a:rPr lang="en-US" dirty="0" err="1"/>
              <a:t>Géron</a:t>
            </a:r>
            <a:r>
              <a:rPr lang="en-US" dirty="0"/>
              <a:t> Ch17, Haynes et al.):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Define generative modeling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Know different ways of adding uncertainty to ML models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Understand how to evaluate such uncertainty estimates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Know three state-of-the-art generative models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Apprehend applications of latent data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1571380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0F34B-58FB-975A-28BA-425FA8223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Generative</a:t>
            </a:r>
            <a:r>
              <a:rPr lang="en-US" dirty="0"/>
              <a:t> models output distributions of outputs rather than a single output vector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E28B9F-556C-E961-FFB5-05AC5E430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299975-8D7B-8483-1C08-E1F716119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2373511"/>
            <a:ext cx="12192000" cy="33156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6C14EC3-C494-DC47-938B-20CB3951F963}"/>
              </a:ext>
            </a:extLst>
          </p:cNvPr>
          <p:cNvCxnSpPr/>
          <p:nvPr/>
        </p:nvCxnSpPr>
        <p:spPr>
          <a:xfrm>
            <a:off x="0" y="3301408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1AEF19-9792-8BE3-4DAF-B62719032336}"/>
              </a:ext>
            </a:extLst>
          </p:cNvPr>
          <p:cNvCxnSpPr>
            <a:cxnSpLocks/>
          </p:cNvCxnSpPr>
          <p:nvPr/>
        </p:nvCxnSpPr>
        <p:spPr>
          <a:xfrm>
            <a:off x="6553201" y="2705078"/>
            <a:ext cx="0" cy="4152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22A611-DEFE-A3EA-E5BF-C8F2124FF499}"/>
              </a:ext>
            </a:extLst>
          </p:cNvPr>
          <p:cNvSpPr txBox="1"/>
          <p:nvPr/>
        </p:nvSpPr>
        <p:spPr>
          <a:xfrm>
            <a:off x="-1" y="2715505"/>
            <a:ext cx="65393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Uncertainty Quantification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35A0C2-2E86-307D-99C9-14FB1FAB2DA0}"/>
              </a:ext>
            </a:extLst>
          </p:cNvPr>
          <p:cNvSpPr txBox="1"/>
          <p:nvPr/>
        </p:nvSpPr>
        <p:spPr>
          <a:xfrm>
            <a:off x="6546291" y="2715505"/>
            <a:ext cx="56457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Stochastic Modeling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B7E701-5BAD-3615-CA97-6BFA5974F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112" y="3301408"/>
            <a:ext cx="5631886" cy="355659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649899-456A-2FB4-3B44-EBE8C80FD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01408"/>
            <a:ext cx="5484865" cy="355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87BC878-AFCE-170C-4706-8437CE10A698}"/>
              </a:ext>
            </a:extLst>
          </p:cNvPr>
          <p:cNvSpPr txBox="1"/>
          <p:nvPr/>
        </p:nvSpPr>
        <p:spPr>
          <a:xfrm>
            <a:off x="5484865" y="6200831"/>
            <a:ext cx="1068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i="1" dirty="0" err="1"/>
              <a:t>Abdar</a:t>
            </a:r>
            <a:r>
              <a:rPr lang="en-US" i="1" dirty="0"/>
              <a:t> et al. (2021)</a:t>
            </a:r>
          </a:p>
        </p:txBody>
      </p:sp>
    </p:spTree>
    <p:extLst>
      <p:ext uri="{BB962C8B-B14F-4D97-AF65-F5344CB8AC3E}">
        <p14:creationId xmlns:p14="http://schemas.microsoft.com/office/powerpoint/2010/main" val="1797406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48F0E-4C4A-8E6A-BB00-997C0CD9C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042632"/>
            <a:ext cx="12192000" cy="807433"/>
          </a:xfrm>
        </p:spPr>
        <p:txBody>
          <a:bodyPr/>
          <a:lstStyle/>
          <a:p>
            <a:r>
              <a:rPr lang="en-US" dirty="0"/>
              <a:t>In practice, there are many ways of adding UQ!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9844F2-D016-276C-68C3-A1C279356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7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216B98-0482-9EA0-388D-92AF687D78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04" r="15187"/>
          <a:stretch/>
        </p:blipFill>
        <p:spPr>
          <a:xfrm>
            <a:off x="5979033" y="1804075"/>
            <a:ext cx="6212965" cy="46845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C86AE1-F878-A4A5-CD6B-A08BBCFFE7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404"/>
          <a:stretch/>
        </p:blipFill>
        <p:spPr>
          <a:xfrm>
            <a:off x="-116966" y="1804075"/>
            <a:ext cx="6212965" cy="46845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63CDB9-76F6-6AE1-32D6-F98BA0237507}"/>
              </a:ext>
            </a:extLst>
          </p:cNvPr>
          <p:cNvSpPr txBox="1"/>
          <p:nvPr/>
        </p:nvSpPr>
        <p:spPr>
          <a:xfrm>
            <a:off x="5484865" y="6488668"/>
            <a:ext cx="6707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Haynes et al. (2023)</a:t>
            </a:r>
          </a:p>
        </p:txBody>
      </p:sp>
    </p:spTree>
    <p:extLst>
      <p:ext uri="{BB962C8B-B14F-4D97-AF65-F5344CB8AC3E}">
        <p14:creationId xmlns:p14="http://schemas.microsoft.com/office/powerpoint/2010/main" val="2448367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48F0E-4C4A-8E6A-BB00-997C0CD9C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042632"/>
            <a:ext cx="12192000" cy="807433"/>
          </a:xfrm>
        </p:spPr>
        <p:txBody>
          <a:bodyPr/>
          <a:lstStyle/>
          <a:p>
            <a:r>
              <a:rPr lang="en-US" dirty="0"/>
              <a:t>In practice, there are many ways of adding UQ!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9844F2-D016-276C-68C3-A1C279356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63CDB9-76F6-6AE1-32D6-F98BA0237507}"/>
              </a:ext>
            </a:extLst>
          </p:cNvPr>
          <p:cNvSpPr txBox="1"/>
          <p:nvPr/>
        </p:nvSpPr>
        <p:spPr>
          <a:xfrm>
            <a:off x="5484865" y="6210876"/>
            <a:ext cx="6707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Haynes et al. (2023).</a:t>
            </a:r>
            <a:br>
              <a:rPr lang="en-US" i="1" dirty="0"/>
            </a:br>
            <a:r>
              <a:rPr lang="en-US" i="1" dirty="0" err="1"/>
              <a:t>Kujawska</a:t>
            </a:r>
            <a:r>
              <a:rPr lang="en-US" i="1" dirty="0"/>
              <a:t> et al. (2021)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B05024-9235-B1E2-3287-B19058388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" y="1850065"/>
            <a:ext cx="5582095" cy="34379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D3F596-F8EB-8518-80B7-0E9259A88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722" y="1850065"/>
            <a:ext cx="6265276" cy="3437949"/>
          </a:xfrm>
          <a:prstGeom prst="rect">
            <a:avLst/>
          </a:prstGeom>
        </p:spPr>
      </p:pic>
      <p:pic>
        <p:nvPicPr>
          <p:cNvPr id="2052" name="Picture 4" descr="How I Won at Italian Fantasy Football ⚽ Using Machine Learning | by  Giuseppe Musicco | Towards AI">
            <a:extLst>
              <a:ext uri="{FF2B5EF4-FFF2-40B4-BE49-F238E27FC236}">
                <a16:creationId xmlns:a16="http://schemas.microsoft.com/office/drawing/2014/main" id="{733F6986-ABEC-0C78-40A6-8F11639BE2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07" t="13529" r="12791"/>
          <a:stretch/>
        </p:blipFill>
        <p:spPr bwMode="auto">
          <a:xfrm>
            <a:off x="1168390" y="5288014"/>
            <a:ext cx="3245305" cy="159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Quantiles are key to understand probability distributions | Towards Data  Science">
            <a:extLst>
              <a:ext uri="{FF2B5EF4-FFF2-40B4-BE49-F238E27FC236}">
                <a16:creationId xmlns:a16="http://schemas.microsoft.com/office/drawing/2014/main" id="{2D7B0942-1BC4-5EFE-AA75-3E5A07D79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23" b="10853"/>
          <a:stretch/>
        </p:blipFill>
        <p:spPr bwMode="auto">
          <a:xfrm>
            <a:off x="5926722" y="5288014"/>
            <a:ext cx="2777440" cy="156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312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7049A8-8640-ECBF-43F7-F3147B9E8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9222D2-2C54-6062-8D29-F5E7F0C68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816" y="2387600"/>
            <a:ext cx="9054367" cy="4470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EF77EFD-346E-F846-1C77-729472D3C1BB}"/>
              </a:ext>
            </a:extLst>
          </p:cNvPr>
          <p:cNvSpPr txBox="1">
            <a:spLocks/>
          </p:cNvSpPr>
          <p:nvPr/>
        </p:nvSpPr>
        <p:spPr>
          <a:xfrm>
            <a:off x="-2" y="1042632"/>
            <a:ext cx="12192000" cy="134496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MC-Dropout randomly drops neural connections</a:t>
            </a:r>
            <a:br>
              <a:rPr lang="en-US" dirty="0"/>
            </a:br>
            <a:r>
              <a:rPr lang="en-US" dirty="0"/>
              <a:t>(Training) Regularization &amp; (Test time) UQ</a:t>
            </a:r>
          </a:p>
        </p:txBody>
      </p:sp>
    </p:spTree>
    <p:extLst>
      <p:ext uri="{BB962C8B-B14F-4D97-AF65-F5344CB8AC3E}">
        <p14:creationId xmlns:p14="http://schemas.microsoft.com/office/powerpoint/2010/main" val="3395397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MU Sans Serif Theme">
      <a:majorFont>
        <a:latin typeface="CMU Sans Serif"/>
        <a:ea typeface=""/>
        <a:cs typeface=""/>
      </a:majorFont>
      <a:minorFont>
        <a:latin typeface="CMU Sans Serif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D708DCDC-42F7-48A2-975C-30318494E14E}" vid="{5A564382-0E23-4DF5-80A1-3DF436ECAC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482</Words>
  <Application>Microsoft Office PowerPoint</Application>
  <PresentationFormat>Widescreen</PresentationFormat>
  <Paragraphs>67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CMU Sans Serif</vt:lpstr>
      <vt:lpstr>Helvetica Neue</vt:lpstr>
      <vt:lpstr>Office Theme</vt:lpstr>
      <vt:lpstr>Min 60-75: Break</vt:lpstr>
      <vt:lpstr>PowerPoint Presentation</vt:lpstr>
      <vt:lpstr>In-class Peer Review: Friday, Dec 8th, 2PM-4PM</vt:lpstr>
      <vt:lpstr>Final Presentations in room 2138  Friday, Dec 15th from 2PM to 4PM</vt:lpstr>
      <vt:lpstr>Min 80-105: Introduction to Generative Modeling</vt:lpstr>
      <vt:lpstr>Generative models output distributions of outputs rather than a single output vector</vt:lpstr>
      <vt:lpstr>In practice, there are many ways of adding UQ!</vt:lpstr>
      <vt:lpstr>In practice, there are many ways of adding UQ!</vt:lpstr>
      <vt:lpstr>PowerPoint Presentation</vt:lpstr>
      <vt:lpstr>Spread-Skill Plot and CRPS* evaluate the generated distribution *(Continuous Ranked Prob. Score)</vt:lpstr>
      <vt:lpstr>1) Generative Adversarial Nets pit a generator (fed noise) against a discriminator (fed the fake or real images)</vt:lpstr>
      <vt:lpstr>2) Diffusion Probabilistic Models smoothly perturb data by adding noise, then reverse this process to generate new data from noise.</vt:lpstr>
      <vt:lpstr>3) Variational Autoencoders probabilistically encode/decode data from latent representations</vt:lpstr>
      <vt:lpstr>Latent manifold or “Latent space”</vt:lpstr>
      <vt:lpstr>Latent manifolds can be used for e.g.,  scientific analysis and semi-supervised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Beucler</dc:creator>
  <cp:lastModifiedBy>Tom Beucler</cp:lastModifiedBy>
  <cp:revision>453</cp:revision>
  <dcterms:created xsi:type="dcterms:W3CDTF">2022-02-23T18:29:24Z</dcterms:created>
  <dcterms:modified xsi:type="dcterms:W3CDTF">2023-11-29T11:05:09Z</dcterms:modified>
</cp:coreProperties>
</file>